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5143500" cy="9144000"/>
  <p:embeddedFontLst>
    <p:embeddedFont>
      <p:font typeface="Inter"/>
      <p:regular r:id="rId51"/>
      <p:bold r:id="rId52"/>
      <p:italic r:id="rId53"/>
      <p:boldItalic r:id="rId54"/>
    </p:embeddedFont>
    <p:embeddedFont>
      <p:font typeface="Neuton"/>
      <p:regular r:id="rId55"/>
      <p:bold r:id="rId56"/>
      <p: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nter-regular.fntdata"/><Relationship Id="rId50" Type="http://schemas.openxmlformats.org/officeDocument/2006/relationships/slide" Target="slides/slide46.xml"/><Relationship Id="rId53" Type="http://schemas.openxmlformats.org/officeDocument/2006/relationships/font" Target="fonts/Inter-italic.fntdata"/><Relationship Id="rId52" Type="http://schemas.openxmlformats.org/officeDocument/2006/relationships/font" Target="fonts/Inter-bold.fntdata"/><Relationship Id="rId11" Type="http://schemas.openxmlformats.org/officeDocument/2006/relationships/slide" Target="slides/slide7.xml"/><Relationship Id="rId55" Type="http://schemas.openxmlformats.org/officeDocument/2006/relationships/font" Target="fonts/Neuton-regular.fntdata"/><Relationship Id="rId10" Type="http://schemas.openxmlformats.org/officeDocument/2006/relationships/slide" Target="slides/slide6.xml"/><Relationship Id="rId54" Type="http://schemas.openxmlformats.org/officeDocument/2006/relationships/font" Target="fonts/Inter-boldItalic.fntdata"/><Relationship Id="rId13" Type="http://schemas.openxmlformats.org/officeDocument/2006/relationships/slide" Target="slides/slide9.xml"/><Relationship Id="rId57" Type="http://schemas.openxmlformats.org/officeDocument/2006/relationships/font" Target="fonts/Neuton-italic.fntdata"/><Relationship Id="rId12" Type="http://schemas.openxmlformats.org/officeDocument/2006/relationships/slide" Target="slides/slide8.xml"/><Relationship Id="rId56" Type="http://schemas.openxmlformats.org/officeDocument/2006/relationships/font" Target="fonts/Neuton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" name="Google Shape;10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SLIDES_API1764793484_0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SLIDES_API1764793484_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:notes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7" name="Google Shape;217;p2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2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2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SLIDES_API919325826_0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SLIDES_API919325826_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p3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p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3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3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4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4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p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p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fe3c47d5b_0_3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fe3c47d5b_0_3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SLIDES_API659486960_0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SLIDES_API659486960_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📣 This is Slido interaction slide, please don't delete it.</a:t>
            </a:r>
            <a:br>
              <a:rPr lang="en-US"/>
            </a:br>
            <a:r>
              <a:rPr lang="en-U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UmFua2luZw%3D%3D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sli.do/features-google-slides?payload=eyJwb2xsVXVpZCI6ImJlNzg5NmJlLWIyMGMtNDkwNC1iNDFmLWYzNTFmZGFkODA0NCIsInByZXNlbnRhdGlvbklkIjoiMVdueEQ4aFAzVFMxMGd6d1ZUZWQxVXFwdjd0bjlnUFhQWDdIMVM3SzNKTEUiLCJzbGlkZUlkIjoiU0xJREVTX0FQSTE3NjQ3OTM0ODRfMCIsInR5cGUiOiJTbGlkb1BvbGwiLCJ0aW1lbGluZSI6W3sicG9sbFF1ZXN0aW9uVXVpZCI6IjA4YzRiYzJjLTc4ZTEtNGNlMy05NDBkLTBmZjM1ODM5YjZlZCIsInNob3dSZXN1bHRzIjp0cnVlfV1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V29yZENsb3Vk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sli.do/features-google-slides?payload=eyJwb2xsVXVpZCI6IjhjZGUwZjM5LWFlYTUtNGJjZC1hMjA0LTMzZDNjNDk0ZGZhMCIsInByZXNlbnRhdGlvbklkIjoiMVdueEQ4aFAzVFMxMGd6d1ZUZWQxVXFwdjd0bjlnUFhQWDdIMVM3SzNKTEUiLCJzbGlkZUlkIjoiU0xJREVTX0FQSTkxOTMyNTgyNl8wIiwidHlwZSI6IlNsaWRvUG9sbCIsInRpbWVsaW5lIjpbeyJwb2xsUXVlc3Rpb25VdWlkIjoiMGQzMmRiNWYtYjI2Mi00MWEzLTljZTQtMmRmZjZiNzQ5YThiIiwic2hvd1Jlc3VsdHMiOnRydWV9XX0%3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hyperlink" Target="https://flowingdata.com/2018/01/23/the-demographics-of-other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45.png"/><Relationship Id="rId5" Type="http://schemas.openxmlformats.org/officeDocument/2006/relationships/hyperlink" Target="https://medium.com/@ajlabs/understanding-the-cartogram-map-of-pakistan-f00692aa0761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hyperlink" Target="https://hasankhalid.github.io/pcswVisPortal/youth.htm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hyperlink" Target="https://www.datacamp.com/blog/telling-effective-data-stories-with-data-narrative-and-visuals?utm_source=google&amp;utm_medium=paid_search&amp;utm_campaignid=19589720824&amp;utm_adgroupid=152984013574&amp;utm_device=c&amp;utm_keyword=&amp;utm_matchtype=&amp;utm_network=g&amp;utm_adpostion=&amp;utm_creative=711801244727&amp;utm_targetid=dsa-2222697812118&amp;utm_loc_interest_ms=&amp;utm_loc_physical_ms=1011086&amp;utm_content=DSA~blog~Data-Visualization&amp;utm_campaign=230119_1-sea~dsa~tofu_2-b2c_3-row-p2_4-prc_5-na_6-na_7-le_8-pdsh-go_9-nb-e_10-na_11-na-sep24&amp;gad_source=1&amp;gclid=CjwKCAjw6c63BhAiEiwAF0EH1LDJdShyQLemk0kCCgprIs2DUCO8KsQ9h5ZZeMlQYjrJhpgCHY_6bBoCCUcQAvD_Bw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hyperlink" Target="https://www.datacamp.com/blog/telling-effective-data-stories-with-data-narrative-and-visuals?utm_source=google&amp;utm_medium=paid_search&amp;utm_campaignid=19589720824&amp;utm_adgroupid=152984013574&amp;utm_device=c&amp;utm_keyword=&amp;utm_matchtype=&amp;utm_network=g&amp;utm_adpostion=&amp;utm_creative=711801244727&amp;utm_targetid=dsa-2222697812118&amp;utm_loc_interest_ms=&amp;utm_loc_physical_ms=1011086&amp;utm_content=DSA~blog~Data-Visualization&amp;utm_campaign=230119_1-sea~dsa~tofu_2-b2c_3-row-p2_4-prc_5-na_6-na_7-le_8-pdsh-go_9-nb-e_10-na_11-na-sep24&amp;gad_source=1&amp;gclid=CjwKCAjw6c63BhAiEiwAF0EH1LDJdShyQLemk0kCCgprIs2DUCO8KsQ9h5ZZeMlQYjrJhpgCHY_6bBoCCUcQAvD_BwE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hyperlink" Target="https://www.datacamp.com/blog/telling-effective-data-stories-with-data-narrative-and-visuals?utm_source=google&amp;utm_medium=paid_search&amp;utm_campaignid=19589720824&amp;utm_adgroupid=152984013574&amp;utm_device=c&amp;utm_keyword=&amp;utm_matchtype=&amp;utm_network=g&amp;utm_adpostion=&amp;utm_creative=711801244727&amp;utm_targetid=dsa-2222697812118&amp;utm_loc_interest_ms=&amp;utm_loc_physical_ms=1011086&amp;utm_content=DSA~blog~Data-Visualization&amp;utm_campaign=230119_1-sea~dsa~tofu_2-b2c_3-row-p2_4-prc_5-na_6-na_7-le_8-pdsh-go_9-nb-e_10-na_11-na-sep24&amp;gad_source=1&amp;gclid=CjwKCAjw6c63BhAiEiwAF0EH1LDJdShyQLemk0kCCgprIs2DUCO8KsQ9h5ZZeMlQYjrJhpgCHY_6bBoCCUcQAvD_Bw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hyperlink" Target="https://www.datacamp.com/blog/telling-effective-data-stories-with-data-narrative-and-visuals?utm_source=google&amp;utm_medium=paid_search&amp;utm_campaignid=19589720824&amp;utm_adgroupid=152984013574&amp;utm_device=c&amp;utm_keyword=&amp;utm_matchtype=&amp;utm_network=g&amp;utm_adpostion=&amp;utm_creative=711801244727&amp;utm_targetid=dsa-2222697812118&amp;utm_loc_interest_ms=&amp;utm_loc_physical_ms=1011086&amp;utm_content=DSA~blog~Data-Visualization&amp;utm_campaign=230119_1-sea~dsa~tofu_2-b2c_3-row-p2_4-prc_5-na_6-na_7-le_8-pdsh-go_9-nb-e_10-na_11-na-sep24&amp;gad_source=1&amp;gclid=CjwKCAjw6c63BhAiEiwAF0EH1LDJdShyQLemk0kCCgprIs2DUCO8KsQ9h5ZZeMlQYjrJhpgCHY_6bBoCCUcQAvD_Bw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lido.com/support/gsi/how-to-change-the-design" TargetMode="External"/><Relationship Id="rId4" Type="http://schemas.openxmlformats.org/officeDocument/2006/relationships/hyperlink" Target="https://www.sli.do/features-google-slides?interaction-type=TXVsdGlwbGVDaG9pY2U%3D" TargetMode="External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hyperlink" Target="https://chrome.google.com/webstore/detail/slido/dhhclfjehmpacimcdknijodpjpmppkii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www.sli.do/features-google-slides?payload=eyJwb2xsVXVpZCI6Ijc1MzUxMzk2LWZhY2UtNGM2My04NjQ1LWM5N2JmMTRmNWFlZiIsInByZXNlbnRhdGlvbklkIjoiMVdueEQ4aFAzVFMxMGd6d1ZUZWQxVXFwdjd0bjlnUFhQWDdIMVM3SzNKTEUiLCJzbGlkZUlkIjoiU0xJREVTX0FQSTY1OTQ4Njk2MF8wIiwidHlwZSI6IlNsaWRvUG9sbCIsInRpbWVsaW5lIjpbeyJwb2xsUXVlc3Rpb25VdWlkIjoiYWZkMzNhYjItNTU2MS00ODU2LThmOTMtODI0ODY2ZTkyYmFjIiwic2hvd1Jlc3VsdHMiOnRydWV9XX0%3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hyperlink" Target="https://www.forbes.com/sites/brentdykes/2016/03/31/data-storytelling-the-essential-data-science-skill-everyone-need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/>
          <p:nvPr/>
        </p:nvSpPr>
        <p:spPr>
          <a:xfrm>
            <a:off x="728663" y="1433513"/>
            <a:ext cx="535305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Inter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SPEAKING DATA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/>
          <p:nvPr/>
        </p:nvSpPr>
        <p:spPr>
          <a:xfrm>
            <a:off x="788263" y="2688638"/>
            <a:ext cx="4557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telling stories with data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4"/>
          <p:cNvSpPr/>
          <p:nvPr/>
        </p:nvSpPr>
        <p:spPr>
          <a:xfrm>
            <a:off x="358526" y="3450650"/>
            <a:ext cx="2171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DR NAVEED IFTIKHAR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/>
        </p:nvSpPr>
        <p:spPr>
          <a:xfrm>
            <a:off x="449826" y="1140589"/>
            <a:ext cx="252197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Typically used to show trends over </a:t>
            </a:r>
            <a:r>
              <a:rPr b="0" i="1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, the slope of the line between two points shows patterns of change.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sales growth month-over-month, website traffic year-over-year)</a:t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347" y="1176946"/>
            <a:ext cx="4835321" cy="2789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49826" y="388866"/>
            <a:ext cx="83233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 Chart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330518" y="4814888"/>
            <a:ext cx="30575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2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Inter"/>
              <a:buNone/>
            </a:pPr>
            <a:r>
              <a:rPr lang="en-US" sz="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Flowing Data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0" name="Google Shape;1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737" y="14288"/>
            <a:ext cx="7243763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/>
        </p:nvSpPr>
        <p:spPr>
          <a:xfrm>
            <a:off x="449826" y="1279088"/>
            <a:ext cx="252197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The old standby. The classic. The bar height or length represents data. The baseline starts at zero.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sales by product category, website visitors by source, regional performance)</a:t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449826" y="442206"/>
            <a:ext cx="83233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 Chart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0260" y="1436684"/>
            <a:ext cx="5532879" cy="2736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43" y="482600"/>
            <a:ext cx="3896263" cy="41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648" y="1653976"/>
            <a:ext cx="3968751" cy="183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860" y="482600"/>
            <a:ext cx="3614228" cy="41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648" y="1118194"/>
            <a:ext cx="3968751" cy="2907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449826" y="1279088"/>
            <a:ext cx="252197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Dots are placed in an x-y coordinate system, based on two variables. The plot is often used when it is thought that the variables are correlated.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advertising spend vs. sales revenue, website engagement vs. conversion rate)</a:t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449826" y="442206"/>
            <a:ext cx="83233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555" y="1119596"/>
            <a:ext cx="4921584" cy="290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910" y="160007"/>
            <a:ext cx="8298180" cy="4823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449826" y="1446613"/>
            <a:ext cx="252197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It shows the individual values as they compare to the whole. Rectangles are arranged to maintain hierarchy.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sales by region, then by state, then by city; organizational structure)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49826" y="442206"/>
            <a:ext cx="83233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Map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879" y="1446613"/>
            <a:ext cx="5076871" cy="2619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155" name="Google Shape;155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156" name="Google Shape;156;p21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Rank these visualization types according to your preference.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US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160" name="Google Shape;160;p21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1" l="0" r="5340" t="0"/>
          <a:stretch/>
        </p:blipFill>
        <p:spPr>
          <a:xfrm>
            <a:off x="628649" y="551364"/>
            <a:ext cx="7886701" cy="404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C93E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61988" y="1785938"/>
            <a:ext cx="8277225" cy="157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5"/>
              <a:buFont typeface="Arial"/>
              <a:buNone/>
            </a:pPr>
            <a:r>
              <a:rPr lang="en-US" sz="4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true scarce commodity of the near future will be human attention.”</a:t>
            </a:r>
            <a:endParaRPr sz="4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suit&#10;&#10;AI-generated content may be incorrect."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1125" y="482599"/>
            <a:ext cx="3321748" cy="4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/>
        </p:nvSpPr>
        <p:spPr>
          <a:xfrm>
            <a:off x="533646" y="1332428"/>
            <a:ext cx="440411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illustrating the proportion of different components within a total (e.g., market share by competitor, budget allocation by department, customer demographics),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 chart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a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donut chart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be useful.</a:t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449826" y="442206"/>
            <a:ext cx="83233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Donut/Pie Chart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e chart with a number of different shades of grey&#10;&#10;AI-generated content may be incorrect."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313" y="2915377"/>
            <a:ext cx="1752489" cy="1862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hart with a number of different colored circles&#10;&#10;AI-generated content may be incorrect." id="179" name="Google Shape;17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5777" y="574096"/>
            <a:ext cx="1752041" cy="199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711" y="1004075"/>
            <a:ext cx="3557245" cy="3130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5"/>
          <p:cNvCxnSpPr/>
          <p:nvPr/>
        </p:nvCxnSpPr>
        <p:spPr>
          <a:xfrm>
            <a:off x="4572000" y="1180415"/>
            <a:ext cx="0" cy="2782670"/>
          </a:xfrm>
          <a:prstGeom prst="straightConnector1">
            <a:avLst/>
          </a:prstGeom>
          <a:noFill/>
          <a:ln cap="flat" cmpd="sng" w="19050">
            <a:solidFill>
              <a:srgbClr val="FDC99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6" name="Google Shape;1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430" y="889522"/>
            <a:ext cx="3546011" cy="335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252140"/>
            <a:ext cx="3968749" cy="263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2648" y="1316632"/>
            <a:ext cx="3968751" cy="251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C93E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661988" y="2047875"/>
            <a:ext cx="8277225" cy="1047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5"/>
              <a:buFont typeface="Arial"/>
              <a:buNone/>
            </a:pPr>
            <a:r>
              <a:rPr lang="en-US" sz="41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“Data is just a string of numbers until you turn it into a story.”</a:t>
            </a:r>
            <a:endParaRPr sz="4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461963" y="1176338"/>
            <a:ext cx="3200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8000 BC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461963" y="1914525"/>
            <a:ext cx="3200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Beginning of urban life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6048375" y="1176338"/>
            <a:ext cx="1947862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4572000" y="1914525"/>
            <a:ext cx="4652963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Urban population in 2010 (3.5 Billion)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461963" y="1176338"/>
            <a:ext cx="3200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8000 BC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461963" y="1914525"/>
            <a:ext cx="3200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Beginning of urban life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6048375" y="1176338"/>
            <a:ext cx="1947862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4572000" y="1914525"/>
            <a:ext cx="4652963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Urban population in 2010 (3.5 Billion)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1143000" y="2895600"/>
            <a:ext cx="2052638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2060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461963" y="3633788"/>
            <a:ext cx="3419475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7 Billion urban population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461963" y="1176338"/>
            <a:ext cx="3200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8000 BC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0"/>
          <p:cNvSpPr/>
          <p:nvPr/>
        </p:nvSpPr>
        <p:spPr>
          <a:xfrm>
            <a:off x="461963" y="1914525"/>
            <a:ext cx="3200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Beginning of urban life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6129338" y="2895600"/>
            <a:ext cx="1790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4572000" y="3633788"/>
            <a:ext cx="45720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Century will add 5 Billion to cities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6048375" y="1176338"/>
            <a:ext cx="1947862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4572000" y="1914525"/>
            <a:ext cx="4652963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Urban population in 2010 (3.5 Billion)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1143000" y="2895600"/>
            <a:ext cx="2052638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2060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461963" y="3633788"/>
            <a:ext cx="3419475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7 Billion urban population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461963" y="1176338"/>
            <a:ext cx="3200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8000 BC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461963" y="1914525"/>
            <a:ext cx="32004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euton"/>
              <a:buNone/>
            </a:pPr>
            <a:r>
              <a:rPr lang="en-US" sz="180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Beginning of urban life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190500" y="1747838"/>
            <a:ext cx="8443913" cy="1643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nter"/>
              <a:buNone/>
            </a:pPr>
            <a:r>
              <a:rPr lang="en-US" sz="4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HUMANS PROCESS VISUALS 60,000 TIMES FASTER THAN TEXT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6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28" name="Google Shape;28;p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29" name="Google Shape;29;p6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What comes to mind when you think of data storytelling?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US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33" name="Google Shape;33;p6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9636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6" name="Google Shape;2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" y="152400"/>
            <a:ext cx="7486650" cy="483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13" y="52388"/>
            <a:ext cx="8024812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5" y="180975"/>
            <a:ext cx="6376988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190500" y="1638300"/>
            <a:ext cx="8215313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5"/>
              <a:buFont typeface="Inter"/>
              <a:buNone/>
            </a:pPr>
            <a:r>
              <a:rPr lang="en-US" sz="4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WHEN VISUALIZED RIGHT, DATA BECOMES A UNIVERSAL LANGUAGE TO TELL COMPLEX STORIES</a:t>
            </a:r>
            <a:endParaRPr sz="4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0" name="Google Shape;2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319213"/>
            <a:ext cx="4572000" cy="3824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2563" y="0"/>
            <a:ext cx="2762250" cy="131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185738" y="4814888"/>
            <a:ext cx="38338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THE DEMOGRAPHIC OF OTHERS 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5825" y="23813"/>
            <a:ext cx="3829050" cy="51196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63" y="190500"/>
            <a:ext cx="4081463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/>
          <p:nvPr/>
        </p:nvSpPr>
        <p:spPr>
          <a:xfrm>
            <a:off x="185738" y="4814888"/>
            <a:ext cx="348615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AJ LABS, CARTOGRAM MAP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6" name="Google Shape;2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063" y="609600"/>
            <a:ext cx="6919913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2637" y="4643438"/>
            <a:ext cx="6510338" cy="500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2637" y="0"/>
            <a:ext cx="6510338" cy="5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/>
          <p:nvPr/>
        </p:nvSpPr>
        <p:spPr>
          <a:xfrm>
            <a:off x="176213" y="4533900"/>
            <a:ext cx="211455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PLOTREE,  EMPOWERMENT OF FEMALE YOUTH</a:t>
            </a: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/>
          <p:nvPr/>
        </p:nvSpPr>
        <p:spPr>
          <a:xfrm>
            <a:off x="190500" y="1638300"/>
            <a:ext cx="8529638" cy="14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5"/>
              <a:buFont typeface="Inter"/>
              <a:buNone/>
            </a:pPr>
            <a:r>
              <a:rPr lang="en-US" sz="4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ACTIONABLE STEPS THAT HELP YOU TELL IMPACTFUL STORIES WITH DATA</a:t>
            </a:r>
            <a:endParaRPr sz="4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1" name="Google Shape;3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513" y="1304925"/>
            <a:ext cx="7038975" cy="315063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2"/>
          <p:cNvSpPr/>
          <p:nvPr/>
        </p:nvSpPr>
        <p:spPr>
          <a:xfrm>
            <a:off x="185738" y="4814888"/>
            <a:ext cx="434816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DATACAMP, EFFECTIVE DATA STORIES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923925" y="609600"/>
            <a:ext cx="62103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euton"/>
              <a:buNone/>
            </a:pPr>
            <a:r>
              <a:rPr b="1" lang="en-US" sz="225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Aggregate less important information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38" y="576263"/>
            <a:ext cx="6329363" cy="39576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185738" y="4814888"/>
            <a:ext cx="30575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WIKIMEDIA COMMONS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9" name="Google Shape;31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513" y="1312083"/>
            <a:ext cx="7038975" cy="313609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3"/>
          <p:cNvSpPr/>
          <p:nvPr/>
        </p:nvSpPr>
        <p:spPr>
          <a:xfrm>
            <a:off x="185738" y="4814888"/>
            <a:ext cx="434816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DATACAMP, EFFECTIVE DATA STORIES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923925" y="609600"/>
            <a:ext cx="62103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euton"/>
              <a:buNone/>
            </a:pPr>
            <a:r>
              <a:rPr b="1" lang="en-US" sz="225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Remove extra data that is not necessary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7" name="Google Shape;32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925" y="1557338"/>
            <a:ext cx="7291388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/>
          <p:nvPr/>
        </p:nvSpPr>
        <p:spPr>
          <a:xfrm>
            <a:off x="185738" y="4814888"/>
            <a:ext cx="434816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DATACAMP, EFFECTIVE DATA STORIES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4"/>
          <p:cNvSpPr/>
          <p:nvPr/>
        </p:nvSpPr>
        <p:spPr>
          <a:xfrm>
            <a:off x="923925" y="609600"/>
            <a:ext cx="62103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euton"/>
              <a:buNone/>
            </a:pPr>
            <a:r>
              <a:rPr b="1" lang="en-US" sz="225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Choose appropriate visualization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5" name="Google Shape;33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1538288"/>
            <a:ext cx="3862387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6" name="Google Shape;33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350" y="1538288"/>
            <a:ext cx="3857625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185738" y="4814888"/>
            <a:ext cx="434816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DATACAMP, EFFECTIVE DATA STORIES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923925" y="609600"/>
            <a:ext cx="6210300" cy="333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Neuton"/>
              <a:buNone/>
            </a:pPr>
            <a:r>
              <a:rPr b="1" lang="en-US" sz="2250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Calibrate the visuals to the message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4" name="Google Shape;34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0"/>
            <a:ext cx="5448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9850" y="200025"/>
            <a:ext cx="3924300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/>
          <p:nvPr/>
        </p:nvSpPr>
        <p:spPr>
          <a:xfrm>
            <a:off x="190500" y="2133600"/>
            <a:ext cx="5753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5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25"/>
              <a:buFont typeface="Inter"/>
              <a:buNone/>
            </a:pPr>
            <a:r>
              <a:rPr lang="en-US" sz="4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YOUR TURN TO TELL STORY WITH DATA</a:t>
            </a:r>
            <a:endParaRPr sz="4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0" y="120975"/>
            <a:ext cx="8727025" cy="4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90500" y="2066925"/>
            <a:ext cx="8153400" cy="1123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Inter"/>
              <a:buNone/>
            </a:pPr>
            <a:r>
              <a:rPr lang="en-US" sz="48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DOES IT MEAN TO TELL STORIES WITH DATA?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9"/>
          <p:cNvCxnSpPr/>
          <p:nvPr/>
        </p:nvCxnSpPr>
        <p:spPr>
          <a:xfrm rot="-5400000">
            <a:off x="1925552" y="1403436"/>
            <a:ext cx="198772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9"/>
          <p:cNvCxnSpPr/>
          <p:nvPr/>
        </p:nvCxnSpPr>
        <p:spPr>
          <a:xfrm rot="5400000">
            <a:off x="4097252" y="1403436"/>
            <a:ext cx="198772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9"/>
          <p:cNvCxnSpPr/>
          <p:nvPr/>
        </p:nvCxnSpPr>
        <p:spPr>
          <a:xfrm rot="5400000">
            <a:off x="1840182" y="3655743"/>
            <a:ext cx="2148935" cy="0"/>
          </a:xfrm>
          <a:prstGeom prst="straightConnector1">
            <a:avLst/>
          </a:prstGeom>
          <a:noFill/>
          <a:ln cap="flat" cmpd="sng" w="97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9"/>
          <p:cNvSpPr/>
          <p:nvPr/>
        </p:nvSpPr>
        <p:spPr>
          <a:xfrm>
            <a:off x="885825" y="602920"/>
            <a:ext cx="8572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3"/>
              <a:buFont typeface="Arial"/>
              <a:buNone/>
            </a:pPr>
            <a:r>
              <a:rPr lang="en-US" sz="427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42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/>
          <p:nvPr/>
        </p:nvSpPr>
        <p:spPr>
          <a:xfrm>
            <a:off x="885825" y="1145642"/>
            <a:ext cx="1949687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3"/>
              <a:buFont typeface="Neuton"/>
              <a:buNone/>
            </a:pPr>
            <a:r>
              <a:rPr lang="en-US" sz="1603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Placing the data in context  of historical data, industry standards</a:t>
            </a:r>
            <a:endParaRPr sz="16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9"/>
          <p:cNvSpPr/>
          <p:nvPr/>
        </p:nvSpPr>
        <p:spPr>
          <a:xfrm>
            <a:off x="3182220" y="602920"/>
            <a:ext cx="88106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3"/>
              <a:buFont typeface="Arial"/>
              <a:buNone/>
            </a:pPr>
            <a:r>
              <a:rPr lang="en-US" sz="427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42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3182220" y="1145642"/>
            <a:ext cx="1949687" cy="71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3"/>
              <a:buFont typeface="Neuton"/>
              <a:buNone/>
            </a:pPr>
            <a:r>
              <a:rPr lang="en-US" sz="1603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Visualization to make complex data digestible</a:t>
            </a:r>
            <a:endParaRPr sz="16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9"/>
          <p:cNvSpPr/>
          <p:nvPr/>
        </p:nvSpPr>
        <p:spPr>
          <a:xfrm>
            <a:off x="5298839" y="602920"/>
            <a:ext cx="881063" cy="4619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4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73"/>
              <a:buFont typeface="Arial"/>
              <a:buNone/>
            </a:pPr>
            <a:r>
              <a:rPr lang="en-US" sz="427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427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5298839" y="1145642"/>
            <a:ext cx="1949687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3"/>
              <a:buFont typeface="Neuton"/>
              <a:buNone/>
            </a:pPr>
            <a:r>
              <a:rPr lang="en-US" sz="1603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Building a narrative around the data - human impact</a:t>
            </a:r>
            <a:endParaRPr sz="16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9"/>
          <p:cNvSpPr/>
          <p:nvPr/>
        </p:nvSpPr>
        <p:spPr>
          <a:xfrm>
            <a:off x="885825" y="2298928"/>
            <a:ext cx="1490663" cy="100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"/>
              <a:buFont typeface="Inter"/>
              <a:buNone/>
            </a:pPr>
            <a:r>
              <a:rPr b="1" lang="en-US" sz="6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CONTEXTUALIZATION</a:t>
            </a:r>
            <a:endParaRPr sz="6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3182220" y="2278576"/>
            <a:ext cx="1190625" cy="100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"/>
              <a:buFont typeface="Inter"/>
              <a:buNone/>
            </a:pPr>
            <a:r>
              <a:rPr b="1" lang="en-US" sz="6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VISUALIZATION</a:t>
            </a:r>
            <a:endParaRPr sz="6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5298839" y="2298928"/>
            <a:ext cx="995362" cy="100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1"/>
              <a:buFont typeface="Inter"/>
              <a:buNone/>
            </a:pPr>
            <a:r>
              <a:rPr b="1" lang="en-US" sz="64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NARRATIVE</a:t>
            </a:r>
            <a:endParaRPr sz="64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885825" y="2790301"/>
            <a:ext cx="914400" cy="500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20"/>
              <a:buFont typeface="Arial"/>
              <a:buNone/>
            </a:pPr>
            <a:r>
              <a:rPr lang="en-US" sz="46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46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885825" y="3377041"/>
            <a:ext cx="2070735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2"/>
              <a:buFont typeface="Neuton"/>
              <a:buNone/>
            </a:pPr>
            <a:r>
              <a:rPr lang="en-US" sz="1732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Breaking down data points into simpler terms</a:t>
            </a:r>
            <a:endParaRPr sz="17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3143110" y="2790301"/>
            <a:ext cx="914400" cy="500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20"/>
              <a:buFont typeface="Arial"/>
              <a:buNone/>
            </a:pPr>
            <a:r>
              <a:rPr lang="en-US" sz="46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</a:t>
            </a:r>
            <a:endParaRPr sz="46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3143110" y="3377041"/>
            <a:ext cx="2202751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6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32"/>
              <a:buFont typeface="Neuton"/>
              <a:buNone/>
            </a:pPr>
            <a:r>
              <a:rPr lang="en-US" sz="1732">
                <a:solidFill>
                  <a:srgbClr val="000000"/>
                </a:solidFill>
                <a:latin typeface="Neuton"/>
                <a:ea typeface="Neuton"/>
                <a:cs typeface="Neuton"/>
                <a:sym typeface="Neuton"/>
              </a:rPr>
              <a:t>Clear takeaways and recommendations based on data</a:t>
            </a:r>
            <a:endParaRPr sz="173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885825" y="4623863"/>
            <a:ext cx="1285875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3"/>
              <a:buFont typeface="Inter"/>
              <a:buNone/>
            </a:pPr>
            <a:r>
              <a:rPr b="1" lang="en-US" sz="6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SIMPLIFICATION</a:t>
            </a:r>
            <a:endParaRPr sz="6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3143110" y="4623863"/>
            <a:ext cx="1633538" cy="104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3"/>
              <a:buFont typeface="Inter"/>
              <a:buNone/>
            </a:pPr>
            <a:r>
              <a:rPr b="1" lang="en-US" sz="69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ACTIONABLE INSIGHTS</a:t>
            </a:r>
            <a:endParaRPr sz="69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 rot="5400000">
            <a:off x="7365228" y="0"/>
            <a:ext cx="1778700" cy="1778700"/>
          </a:xfrm>
          <a:prstGeom prst="diagStripe">
            <a:avLst>
              <a:gd fmla="val 50000" name="adj"/>
            </a:avLst>
          </a:prstGeom>
          <a:solidFill>
            <a:srgbClr val="EDFA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0"/>
          <p:cNvSpPr txBox="1"/>
          <p:nvPr/>
        </p:nvSpPr>
        <p:spPr>
          <a:xfrm rot="2700000">
            <a:off x="7215273" y="386217"/>
            <a:ext cx="2501461" cy="583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</a:rPr>
              <a:t>Do not edit</a:t>
            </a:r>
            <a:endParaRPr b="1"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198038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to change the design</a:t>
            </a:r>
            <a:endParaRPr sz="1200">
              <a:solidFill>
                <a:srgbClr val="19803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poll-type-id" id="76" name="Google Shape;76;p1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520" y="1307027"/>
            <a:ext cx="1778772" cy="1778772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-id" id="77" name="Google Shape;77;p10"/>
          <p:cNvSpPr txBox="1"/>
          <p:nvPr/>
        </p:nvSpPr>
        <p:spPr>
          <a:xfrm>
            <a:off x="2334638" y="1320628"/>
            <a:ext cx="63648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B5B5B"/>
                </a:solidFill>
                <a:latin typeface="Inter"/>
                <a:ea typeface="Inter"/>
                <a:cs typeface="Inter"/>
                <a:sym typeface="Inter"/>
              </a:rPr>
              <a:t>Which aspect of storytelling with data do you find most challenging?</a:t>
            </a:r>
            <a:endParaRPr b="1" sz="3600">
              <a:solidFill>
                <a:srgbClr val="5B5B5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0" y="4365024"/>
            <a:ext cx="9144000" cy="778500"/>
          </a:xfrm>
          <a:prstGeom prst="rect">
            <a:avLst/>
          </a:prstGeom>
          <a:solidFill>
            <a:srgbClr val="19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555866" y="4365024"/>
            <a:ext cx="6948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Presenting with animations, GIFs or speaker notes? Enable our </a:t>
            </a:r>
            <a:r>
              <a:rPr lang="en-US" sz="1200" u="sng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Chrome extension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" name="Google Shape;80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347" y="4643089"/>
            <a:ext cx="222347" cy="222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id" id="81" name="Google Shape;81;p10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21094" y="4476329"/>
            <a:ext cx="1111733" cy="555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195388"/>
            <a:ext cx="2882508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2970" y="1195388"/>
            <a:ext cx="2900753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5375" y="1195388"/>
            <a:ext cx="3062887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185738" y="4814888"/>
            <a:ext cx="370046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10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Inter"/>
              <a:buNone/>
            </a:pPr>
            <a:r>
              <a:rPr lang="en-US" sz="112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lang="en-US" sz="1125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FORBES, DATA STORYTELLING</a:t>
            </a:r>
            <a:endParaRPr sz="11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190500" y="2066925"/>
            <a:ext cx="8153400" cy="1123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THE RIGHT VISUAL FOR YOUR BI DATA STORY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